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68" r:id="rId2"/>
    <p:sldId id="469" r:id="rId3"/>
    <p:sldId id="470" r:id="rId4"/>
    <p:sldId id="471" r:id="rId5"/>
    <p:sldId id="472" r:id="rId6"/>
    <p:sldId id="473" r:id="rId7"/>
    <p:sldId id="474" r:id="rId8"/>
  </p:sldIdLst>
  <p:sldSz cx="12192000" cy="6858000"/>
  <p:notesSz cx="7315200" cy="96012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DC8D687-C5E3-4384-99B8-C851A6E4FEAE}">
          <p14:sldIdLst>
            <p14:sldId id="468"/>
            <p14:sldId id="469"/>
            <p14:sldId id="470"/>
            <p14:sldId id="471"/>
            <p14:sldId id="472"/>
            <p14:sldId id="473"/>
            <p14:sldId id="47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  <p15:guide id="3" pos="3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000000"/>
          </p15:clr>
        </p15:guide>
        <p15:guide id="2" pos="2161" userDrawn="1">
          <p15:clr>
            <a:srgbClr val="000000"/>
          </p15:clr>
        </p15:guide>
        <p15:guide id="3" orient="horz" pos="2928" userDrawn="1">
          <p15:clr>
            <a:srgbClr val="A4A3A4"/>
          </p15:clr>
        </p15:guide>
        <p15:guide id="4" pos="2208" userDrawn="1">
          <p15:clr>
            <a:srgbClr val="A4A3A4"/>
          </p15:clr>
        </p15:guide>
        <p15:guide id="5" orient="horz" pos="2974">
          <p15:clr>
            <a:srgbClr val="A4A3A4"/>
          </p15:clr>
        </p15:guide>
        <p15:guide id="6" orient="horz" pos="3024">
          <p15:clr>
            <a:srgbClr val="A4A3A4"/>
          </p15:clr>
        </p15:guide>
        <p15:guide id="7" pos="2255">
          <p15:clr>
            <a:srgbClr val="A4A3A4"/>
          </p15:clr>
        </p15:guide>
        <p15:guide id="8" pos="2304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9" roundtripDataSignature="AMtx7mjQyvy8C6jCm0Hq9JPvxmtMhOPS9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894C"/>
    <a:srgbClr val="CC0066"/>
    <a:srgbClr val="691A31"/>
    <a:srgbClr val="990033"/>
    <a:srgbClr val="CA9AC4"/>
    <a:srgbClr val="004D86"/>
    <a:srgbClr val="17375E"/>
    <a:srgbClr val="53D177"/>
    <a:srgbClr val="D0B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656C80E-C642-4B6D-97E8-EAAE43C45411}">
  <a:tblStyle styleId="{8656C80E-C642-4B6D-97E8-EAAE43C4541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42" autoAdjust="0"/>
    <p:restoredTop sz="89065" autoAdjust="0"/>
  </p:normalViewPr>
  <p:slideViewPr>
    <p:cSldViewPr snapToGrid="0">
      <p:cViewPr varScale="1">
        <p:scale>
          <a:sx n="71" d="100"/>
          <a:sy n="71" d="100"/>
        </p:scale>
        <p:origin x="-82" y="-264"/>
      </p:cViewPr>
      <p:guideLst>
        <p:guide orient="horz" pos="2160"/>
        <p:guide pos="3840"/>
        <p:guide pos="39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00" y="108"/>
      </p:cViewPr>
      <p:guideLst>
        <p:guide orient="horz" pos="2880"/>
        <p:guide orient="horz" pos="2928"/>
        <p:guide orient="horz" pos="2974"/>
        <p:guide orient="horz" pos="3024"/>
        <p:guide pos="2161"/>
        <p:guide pos="2208"/>
        <p:guide pos="2255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03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99" Type="http://customschemas.google.com/relationships/presentationmetadata" Target="metadata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10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475" cy="480060"/>
          </a:xfrm>
          <a:prstGeom prst="rect">
            <a:avLst/>
          </a:prstGeom>
        </p:spPr>
        <p:txBody>
          <a:bodyPr vert="horz" lIns="95144" tIns="47573" rIns="95144" bIns="47573" rtlCol="0"/>
          <a:lstStyle>
            <a:lvl1pPr algn="l">
              <a:defRPr sz="1200"/>
            </a:lvl1pPr>
          </a:lstStyle>
          <a:p>
            <a:r>
              <a:rPr lang="es-MX"/>
              <a:t>PROCESO DE ENTREGA RECEPCIÓN SUJETOS OBLIGADOS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143064" y="0"/>
            <a:ext cx="3170475" cy="480060"/>
          </a:xfrm>
          <a:prstGeom prst="rect">
            <a:avLst/>
          </a:prstGeom>
        </p:spPr>
        <p:txBody>
          <a:bodyPr vert="horz" lIns="95144" tIns="47573" rIns="95144" bIns="47573" rtlCol="0"/>
          <a:lstStyle>
            <a:lvl1pPr algn="r">
              <a:defRPr sz="1200"/>
            </a:lvl1pPr>
          </a:lstStyle>
          <a:p>
            <a:fld id="{BBD559C7-5E89-4BEF-8886-3AD8F0BDE8D6}" type="datetimeFigureOut">
              <a:rPr lang="es-MX" smtClean="0"/>
              <a:t>07/10/2024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119497"/>
            <a:ext cx="3170475" cy="480060"/>
          </a:xfrm>
          <a:prstGeom prst="rect">
            <a:avLst/>
          </a:prstGeom>
        </p:spPr>
        <p:txBody>
          <a:bodyPr vert="horz" lIns="95144" tIns="47573" rIns="95144" bIns="4757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143064" y="9119497"/>
            <a:ext cx="3170475" cy="480060"/>
          </a:xfrm>
          <a:prstGeom prst="rect">
            <a:avLst/>
          </a:prstGeom>
        </p:spPr>
        <p:txBody>
          <a:bodyPr vert="horz" lIns="95144" tIns="47573" rIns="95144" bIns="47573" rtlCol="0" anchor="b"/>
          <a:lstStyle>
            <a:lvl1pPr algn="r">
              <a:defRPr sz="1200"/>
            </a:lvl1pPr>
          </a:lstStyle>
          <a:p>
            <a:fld id="{A35258C0-A1D4-4DFF-BFA3-D55DC8A4AE4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115915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14" tIns="48294" rIns="96614" bIns="48294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s-MX"/>
              <a:t>PROCESO DE ENTREGA RECEPCIÓN SUJETOS OBLIGADOS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589" y="0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14" tIns="48294" rIns="96614" bIns="48294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57200" y="719138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14" tIns="48294" rIns="96614" bIns="48294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19475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14" tIns="48294" rIns="96614" bIns="48294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14" tIns="48294" rIns="96614" bIns="48294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s-MX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ts val="1200"/>
              </a:pPr>
              <a:t>‹Nº›</a:t>
            </a:fld>
            <a:endParaRPr lang="es-MX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3537191"/>
      </p:ext>
    </p:extLst>
  </p:cSld>
  <p:clrMap bg1="lt1" tx1="dk1" bg2="dk2" tx2="lt2" accent1="accent1" accent2="accent2" accent3="accent3" accent4="accent4" accent5="accent5" accent6="accent6" hlink="hlink" folHlink="folHlink"/>
  <p:hf sldNum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s-MX" dirty="0"/>
              <a:t>PROCESO DE ENTREGA RECEPCIÓN SUJETOS OBLIGADOS</a:t>
            </a:r>
          </a:p>
        </p:txBody>
      </p:sp>
    </p:spTree>
    <p:extLst>
      <p:ext uri="{BB962C8B-B14F-4D97-AF65-F5344CB8AC3E}">
        <p14:creationId xmlns:p14="http://schemas.microsoft.com/office/powerpoint/2010/main" val="3107774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s-MX" dirty="0"/>
              <a:t>PROCESO DE ENTREGA RECEPCIÓN SUJETOS OBLIGADOS</a:t>
            </a:r>
          </a:p>
        </p:txBody>
      </p:sp>
    </p:spTree>
    <p:extLst>
      <p:ext uri="{BB962C8B-B14F-4D97-AF65-F5344CB8AC3E}">
        <p14:creationId xmlns:p14="http://schemas.microsoft.com/office/powerpoint/2010/main" val="3107774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xmlns="" id="{F7FAB90C-CC59-434B-8700-B98D27D9770F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77999655"/>
              </p:ext>
            </p:extLst>
          </p:nvPr>
        </p:nvGraphicFramePr>
        <p:xfrm>
          <a:off x="0" y="6553200"/>
          <a:ext cx="12192000" cy="304800"/>
        </p:xfrm>
        <a:graphic>
          <a:graphicData uri="http://schemas.openxmlformats.org/drawingml/2006/table">
            <a:tbl>
              <a:tblPr firstRow="1" bandRow="1">
                <a:tableStyleId>{8656C80E-C642-4B6D-97E8-EAAE43C45411}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372179810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59917308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499423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22749360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316904800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4124055239"/>
                    </a:ext>
                  </a:extLst>
                </a:gridCol>
              </a:tblGrid>
              <a:tr h="191726">
                <a:tc>
                  <a:txBody>
                    <a:bodyPr/>
                    <a:lstStyle/>
                    <a:p>
                      <a:endParaRPr lang="es-MX" sz="500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500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900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9752175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46E6852D-DE3F-46E8-9B98-602E16777E96}"/>
              </a:ext>
            </a:extLst>
          </p:cNvPr>
          <p:cNvSpPr/>
          <p:nvPr userDrawn="1"/>
        </p:nvSpPr>
        <p:spPr>
          <a:xfrm>
            <a:off x="0" y="3848476"/>
            <a:ext cx="12192000" cy="2859578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6" name="Imagen 5" descr="Interfaz de usuario gráfica&#10;&#10;Descripción generada automáticamente con confianza media">
            <a:extLst>
              <a:ext uri="{FF2B5EF4-FFF2-40B4-BE49-F238E27FC236}">
                <a16:creationId xmlns:a16="http://schemas.microsoft.com/office/drawing/2014/main" xmlns="" id="{FE97509B-8804-4721-BA52-EFD826842A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2203" y="3984249"/>
            <a:ext cx="6264976" cy="256895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xmlns="" id="{B6A1D754-1F18-4161-92D7-B98BC4932C9D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89771493"/>
              </p:ext>
            </p:extLst>
          </p:nvPr>
        </p:nvGraphicFramePr>
        <p:xfrm>
          <a:off x="0" y="-216304"/>
          <a:ext cx="12192000" cy="304800"/>
        </p:xfrm>
        <a:graphic>
          <a:graphicData uri="http://schemas.openxmlformats.org/drawingml/2006/table">
            <a:tbl>
              <a:tblPr firstRow="1" bandRow="1">
                <a:tableStyleId>{8656C80E-C642-4B6D-97E8-EAAE43C45411}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xmlns="" val="1014891302"/>
                    </a:ext>
                  </a:extLst>
                </a:gridCol>
              </a:tblGrid>
              <a:tr h="18680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25131091"/>
                  </a:ext>
                </a:extLst>
              </a:tr>
            </a:tbl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635DC10-67A1-FD4F-586E-AFF25E76DF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04960" y="4544735"/>
            <a:ext cx="3069843" cy="158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51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6065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99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74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9"/>
          <p:cNvPicPr preferRelativeResize="0"/>
          <p:nvPr userDrawn="1"/>
        </p:nvPicPr>
        <p:blipFill rotWithShape="1">
          <a:blip r:embed="rId6">
            <a:alphaModFix/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637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-1" r="18858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5874989-8EB7-6D02-FC80-452831D3E5C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44613" y="117447"/>
            <a:ext cx="1509402" cy="7801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63" r:id="rId2"/>
    <p:sldLayoutId id="2147483759" r:id="rId3"/>
    <p:sldLayoutId id="214748376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76410" y="405792"/>
            <a:ext cx="1129552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Proceso de Entrega Recepción Final de la Administración Pública Estatal 2018-2024</a:t>
            </a:r>
          </a:p>
          <a:p>
            <a:pPr algn="ctr"/>
            <a:endParaRPr lang="es-MX" sz="2800" b="1" dirty="0">
              <a:solidFill>
                <a:schemeClr val="tx1"/>
              </a:solidFill>
            </a:endParaRPr>
          </a:p>
          <a:p>
            <a:pPr algn="ctr"/>
            <a:r>
              <a:rPr lang="es-MX" sz="2800" b="1" dirty="0" smtClean="0">
                <a:solidFill>
                  <a:schemeClr val="tx1"/>
                </a:solidFill>
              </a:rPr>
              <a:t>Información de Cierre de Administración</a:t>
            </a:r>
          </a:p>
          <a:p>
            <a:pPr algn="ctr"/>
            <a:endParaRPr lang="es-MX" sz="4000" b="1" dirty="0">
              <a:solidFill>
                <a:schemeClr val="tx1"/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(Nombre de la Dependencia, Entidad, Órgano Desconcentrado o Auxiliar)</a:t>
            </a:r>
            <a:endParaRPr lang="es-MX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320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8"/>
          <p:cNvSpPr/>
          <p:nvPr/>
        </p:nvSpPr>
        <p:spPr>
          <a:xfrm>
            <a:off x="3738939" y="1164475"/>
            <a:ext cx="4913283" cy="568700"/>
          </a:xfrm>
          <a:prstGeom prst="rect">
            <a:avLst/>
          </a:prstGeom>
        </p:spPr>
        <p:txBody>
          <a:bodyPr wrap="square" lIns="75522" tIns="37760" rIns="75522" bIns="3776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Instrucciones</a:t>
            </a:r>
            <a:endParaRPr lang="es-MX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ángulo 18"/>
          <p:cNvSpPr/>
          <p:nvPr/>
        </p:nvSpPr>
        <p:spPr>
          <a:xfrm>
            <a:off x="621578" y="1947220"/>
            <a:ext cx="10869009" cy="3030913"/>
          </a:xfrm>
          <a:prstGeom prst="rect">
            <a:avLst/>
          </a:prstGeom>
        </p:spPr>
        <p:txBody>
          <a:bodyPr wrap="square" lIns="75522" tIns="37760" rIns="75522" bIns="3776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Esta presentación ejecutiva, Información del Cierre de Administración, </a:t>
            </a:r>
            <a:r>
              <a:rPr lang="es-MX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es </a:t>
            </a:r>
            <a:r>
              <a:rPr lang="es-MX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un resumen del Informe de Gestión Institucional (IGI), por lo que encontrará en </a:t>
            </a:r>
            <a:r>
              <a:rPr lang="es-MX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dicho </a:t>
            </a:r>
            <a:r>
              <a:rPr lang="es-MX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documento toda la información </a:t>
            </a:r>
            <a:r>
              <a:rPr lang="es-MX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necesaria.</a:t>
            </a:r>
            <a:endParaRPr lang="es-MX" sz="24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Calibri" panose="020F0502020204030204" pitchFamily="34" charset="0"/>
              </a:rPr>
              <a:t>Se presentará solamente una diapositiva por tema, lo más relevante a criterio del Organismo Público, toda vez que la información completa se encontrará en el Informe de Gestión Institucional.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Calibri" panose="020F0502020204030204" pitchFamily="34" charset="0"/>
              </a:rPr>
              <a:t>Opcionalmente se podrá usar el formato de este archivo </a:t>
            </a:r>
            <a:r>
              <a:rPr lang="es-MX" sz="2400" dirty="0" err="1" smtClean="0">
                <a:latin typeface="Calibri" panose="020F0502020204030204" pitchFamily="34" charset="0"/>
              </a:rPr>
              <a:t>powerpoint</a:t>
            </a:r>
            <a:r>
              <a:rPr lang="es-MX" sz="2400" dirty="0" smtClean="0">
                <a:latin typeface="Calibri" panose="020F0502020204030204" pitchFamily="34" charset="0"/>
              </a:rPr>
              <a:t> para la elaboración de sus diapositivas.</a:t>
            </a:r>
          </a:p>
        </p:txBody>
      </p:sp>
    </p:spTree>
    <p:extLst>
      <p:ext uri="{BB962C8B-B14F-4D97-AF65-F5344CB8AC3E}">
        <p14:creationId xmlns:p14="http://schemas.microsoft.com/office/powerpoint/2010/main" val="42032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8"/>
          <p:cNvSpPr/>
          <p:nvPr/>
        </p:nvSpPr>
        <p:spPr>
          <a:xfrm>
            <a:off x="3769675" y="1164475"/>
            <a:ext cx="4275507" cy="1061143"/>
          </a:xfrm>
          <a:prstGeom prst="rect">
            <a:avLst/>
          </a:prstGeom>
        </p:spPr>
        <p:txBody>
          <a:bodyPr wrap="square" lIns="75522" tIns="37760" rIns="75522" bIns="3776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Reunión Inicial</a:t>
            </a:r>
          </a:p>
          <a:p>
            <a:pPr algn="ctr"/>
            <a:r>
              <a:rPr lang="es-MX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Orden del Día (ejemplo)</a:t>
            </a:r>
            <a:endParaRPr lang="es-MX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ángulo 18"/>
          <p:cNvSpPr/>
          <p:nvPr/>
        </p:nvSpPr>
        <p:spPr>
          <a:xfrm>
            <a:off x="621578" y="2592676"/>
            <a:ext cx="10869009" cy="3030913"/>
          </a:xfrm>
          <a:prstGeom prst="rect">
            <a:avLst/>
          </a:prstGeom>
        </p:spPr>
        <p:txBody>
          <a:bodyPr wrap="square" lIns="75522" tIns="37760" rIns="75522" bIns="3776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MX" sz="2400" dirty="0" smtClean="0">
                <a:latin typeface="Calibri" panose="020F0502020204030204" pitchFamily="34" charset="0"/>
              </a:rPr>
              <a:t>Bienvenida y presentación de las personas asistentes a la reunión</a:t>
            </a:r>
            <a:r>
              <a:rPr lang="es-MX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 smtClean="0">
                <a:latin typeface="Calibri" panose="020F0502020204030204" pitchFamily="34" charset="0"/>
              </a:rPr>
              <a:t>Información de Cierre de Administración (Resumen del IGI).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i="1" u="sng" dirty="0">
                <a:latin typeface="Calibri" panose="020F0502020204030204" pitchFamily="34" charset="0"/>
              </a:rPr>
              <a:t>Propuesta de acciones para el programa de los primeros cien días de la nueva </a:t>
            </a:r>
            <a:r>
              <a:rPr lang="es-MX" sz="2400" i="1" u="sng" dirty="0" smtClean="0">
                <a:latin typeface="Calibri" panose="020F0502020204030204" pitchFamily="34" charset="0"/>
              </a:rPr>
              <a:t>administración (opcional).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Cronogram</a:t>
            </a:r>
            <a:r>
              <a:rPr lang="es-MX" sz="2400" dirty="0" smtClean="0">
                <a:latin typeface="Calibri" panose="020F0502020204030204" pitchFamily="34" charset="0"/>
              </a:rPr>
              <a:t>a de Actividades para las reuniones diarias del Procedimiento de Transición.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 smtClean="0">
                <a:latin typeface="Calibri" panose="020F0502020204030204" pitchFamily="34" charset="0"/>
              </a:rPr>
              <a:t>Entrega del Informe de Gestión Institucional y del Cronograma de Actividades.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400" dirty="0" smtClean="0">
                <a:latin typeface="Calibri" panose="020F0502020204030204" pitchFamily="34" charset="0"/>
              </a:rPr>
              <a:t>Preguntas y comentarios.</a:t>
            </a:r>
          </a:p>
        </p:txBody>
      </p:sp>
    </p:spTree>
    <p:extLst>
      <p:ext uri="{BB962C8B-B14F-4D97-AF65-F5344CB8AC3E}">
        <p14:creationId xmlns:p14="http://schemas.microsoft.com/office/powerpoint/2010/main" val="60614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8"/>
          <p:cNvSpPr/>
          <p:nvPr/>
        </p:nvSpPr>
        <p:spPr>
          <a:xfrm>
            <a:off x="2543418" y="1164475"/>
            <a:ext cx="7246042" cy="1061143"/>
          </a:xfrm>
          <a:prstGeom prst="rect">
            <a:avLst/>
          </a:prstGeom>
        </p:spPr>
        <p:txBody>
          <a:bodyPr wrap="square" lIns="75522" tIns="37760" rIns="75522" bIns="37760">
            <a:spAutoFit/>
          </a:bodyPr>
          <a:lstStyle/>
          <a:p>
            <a:pPr algn="ctr"/>
            <a:r>
              <a:rPr lang="es-MX" sz="3200" b="1" dirty="0" smtClean="0">
                <a:latin typeface="Calibri" panose="020F0502020204030204" pitchFamily="34" charset="0"/>
              </a:rPr>
              <a:t>Información del Cierre de Administración (lo que aplique)</a:t>
            </a:r>
            <a:endParaRPr lang="es-MX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ángulo 18"/>
          <p:cNvSpPr/>
          <p:nvPr/>
        </p:nvSpPr>
        <p:spPr>
          <a:xfrm>
            <a:off x="621578" y="2369840"/>
            <a:ext cx="10869009" cy="3261745"/>
          </a:xfrm>
          <a:prstGeom prst="rect">
            <a:avLst/>
          </a:prstGeom>
        </p:spPr>
        <p:txBody>
          <a:bodyPr wrap="square" lIns="75522" tIns="37760" rIns="75522" bIns="3776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MX" sz="23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Organigrama: IGI punto 4.2.1.1.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3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Marco normativo: </a:t>
            </a:r>
            <a:r>
              <a:rPr lang="es-MX" sz="2300" dirty="0" smtClean="0">
                <a:latin typeface="Calibri" panose="020F0502020204030204" pitchFamily="34" charset="0"/>
              </a:rPr>
              <a:t>IGI punto 4.1.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3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Estado de situación </a:t>
            </a:r>
            <a:r>
              <a:rPr lang="es-MX" sz="2300" dirty="0">
                <a:latin typeface="Calibri" panose="020F0502020204030204" pitchFamily="34" charset="0"/>
              </a:rPr>
              <a:t>f</a:t>
            </a:r>
            <a:r>
              <a:rPr lang="es-MX" sz="23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inanciera: IGI punto 4.2.2.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3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Obligaciones financieras: IGI punto 4.3.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300" dirty="0" smtClean="0">
                <a:latin typeface="Calibri" panose="020F0502020204030204" pitchFamily="34" charset="0"/>
              </a:rPr>
              <a:t>Laudos y demandas: IGI punto 4.4.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3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Bienes patrimoniales: IGI punto 4.6.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300" dirty="0" smtClean="0">
                <a:latin typeface="Calibri" panose="020F0502020204030204" pitchFamily="34" charset="0"/>
              </a:rPr>
              <a:t>Fideicomisos: IGI punto 4.9.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3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Asuntos con riesgo: IGI punto 4.10.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sz="2300" dirty="0" smtClean="0">
                <a:latin typeface="Calibri" panose="020F0502020204030204" pitchFamily="34" charset="0"/>
              </a:rPr>
              <a:t>Compromisos institucionales de continuidad: IGI punto 4.14.</a:t>
            </a:r>
          </a:p>
        </p:txBody>
      </p:sp>
    </p:spTree>
    <p:extLst>
      <p:ext uri="{BB962C8B-B14F-4D97-AF65-F5344CB8AC3E}">
        <p14:creationId xmlns:p14="http://schemas.microsoft.com/office/powerpoint/2010/main" val="281349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8"/>
          <p:cNvSpPr/>
          <p:nvPr/>
        </p:nvSpPr>
        <p:spPr>
          <a:xfrm>
            <a:off x="2543418" y="1164475"/>
            <a:ext cx="7246042" cy="568700"/>
          </a:xfrm>
          <a:prstGeom prst="rect">
            <a:avLst/>
          </a:prstGeom>
        </p:spPr>
        <p:txBody>
          <a:bodyPr wrap="square" lIns="75522" tIns="37760" rIns="75522" bIns="37760">
            <a:spAutoFit/>
          </a:bodyPr>
          <a:lstStyle/>
          <a:p>
            <a:pPr algn="ctr"/>
            <a:r>
              <a:rPr lang="es-MX" sz="3200" b="1" dirty="0" smtClean="0">
                <a:latin typeface="Calibri" panose="020F0502020204030204" pitchFamily="34" charset="0"/>
              </a:rPr>
              <a:t>Programa 100 Días</a:t>
            </a:r>
            <a:endParaRPr lang="es-MX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ángulo 18"/>
          <p:cNvSpPr/>
          <p:nvPr/>
        </p:nvSpPr>
        <p:spPr>
          <a:xfrm>
            <a:off x="621578" y="1855012"/>
            <a:ext cx="10869009" cy="691811"/>
          </a:xfrm>
          <a:prstGeom prst="rect">
            <a:avLst/>
          </a:prstGeom>
        </p:spPr>
        <p:txBody>
          <a:bodyPr wrap="square" lIns="75522" tIns="37760" rIns="75522" bIns="37760">
            <a:spAutoFit/>
          </a:bodyPr>
          <a:lstStyle/>
          <a:p>
            <a:pPr algn="just"/>
            <a:r>
              <a:rPr lang="es-MX" sz="2000" dirty="0" smtClean="0">
                <a:latin typeface="Calibri" panose="020F0502020204030204" pitchFamily="34" charset="0"/>
              </a:rPr>
              <a:t>Identificación </a:t>
            </a:r>
            <a:r>
              <a:rPr lang="es-MX" sz="2000" dirty="0">
                <a:latin typeface="Calibri" panose="020F0502020204030204" pitchFamily="34" charset="0"/>
              </a:rPr>
              <a:t>de propuestas para el programa de los primeros cien días de la nueva </a:t>
            </a:r>
            <a:r>
              <a:rPr lang="es-MX" sz="2000" dirty="0" smtClean="0">
                <a:latin typeface="Calibri" panose="020F0502020204030204" pitchFamily="34" charset="0"/>
              </a:rPr>
              <a:t>administración</a:t>
            </a:r>
            <a:r>
              <a:rPr lang="es-MX" sz="2000" dirty="0">
                <a:latin typeface="Calibri" panose="020F0502020204030204" pitchFamily="34" charset="0"/>
              </a:rPr>
              <a:t>. Máximo 3. No incluido en el IGI</a:t>
            </a:r>
            <a:r>
              <a:rPr lang="es-MX" sz="2000" dirty="0" smtClean="0">
                <a:latin typeface="Calibri" panose="020F0502020204030204" pitchFamily="34" charset="0"/>
              </a:rPr>
              <a:t>. OPCIONAL.</a:t>
            </a:r>
            <a:endParaRPr lang="es-MX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4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18"/>
          <p:cNvSpPr/>
          <p:nvPr/>
        </p:nvSpPr>
        <p:spPr>
          <a:xfrm>
            <a:off x="3058245" y="1164475"/>
            <a:ext cx="5678502" cy="568700"/>
          </a:xfrm>
          <a:prstGeom prst="rect">
            <a:avLst/>
          </a:prstGeom>
        </p:spPr>
        <p:txBody>
          <a:bodyPr wrap="square" lIns="75522" tIns="37760" rIns="75522" bIns="37760">
            <a:spAutoFit/>
          </a:bodyPr>
          <a:lstStyle/>
          <a:p>
            <a:pPr algn="ctr"/>
            <a:r>
              <a:rPr lang="es-MX" sz="3200" b="1" dirty="0" smtClean="0">
                <a:latin typeface="Calibri" panose="020F0502020204030204" pitchFamily="34" charset="0"/>
              </a:rPr>
              <a:t>Preguntas y Comentarios</a:t>
            </a:r>
            <a:endParaRPr lang="es-MX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14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3"/>
          <p:cNvSpPr txBox="1"/>
          <p:nvPr/>
        </p:nvSpPr>
        <p:spPr>
          <a:xfrm>
            <a:off x="476410" y="405792"/>
            <a:ext cx="1129552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Proceso de Entrega Recepción Final de la Administración Pública Estatal 2018-2024</a:t>
            </a:r>
          </a:p>
          <a:p>
            <a:pPr algn="ctr"/>
            <a:endParaRPr lang="es-MX" sz="2800" b="1" dirty="0">
              <a:solidFill>
                <a:schemeClr val="tx1"/>
              </a:solidFill>
            </a:endParaRPr>
          </a:p>
          <a:p>
            <a:pPr algn="ctr"/>
            <a:r>
              <a:rPr lang="es-MX" sz="2800" b="1" dirty="0" smtClean="0">
                <a:solidFill>
                  <a:schemeClr val="tx1"/>
                </a:solidFill>
              </a:rPr>
              <a:t>Información de Cierre de Administración</a:t>
            </a:r>
          </a:p>
          <a:p>
            <a:pPr algn="ctr"/>
            <a:endParaRPr lang="es-MX" sz="4000" b="1" dirty="0">
              <a:solidFill>
                <a:schemeClr val="tx1"/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(Nombre de la Dependencia, Entidad, Órgano Desconcentrado o Auxiliar)</a:t>
            </a:r>
            <a:endParaRPr lang="es-MX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35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8848</TotalTime>
  <Words>338</Words>
  <Application>Microsoft Office PowerPoint</Application>
  <PresentationFormat>Personalizado</PresentationFormat>
  <Paragraphs>37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edith</dc:creator>
  <cp:lastModifiedBy>SurfacePro</cp:lastModifiedBy>
  <cp:revision>593</cp:revision>
  <cp:lastPrinted>2024-07-26T19:54:37Z</cp:lastPrinted>
  <dcterms:created xsi:type="dcterms:W3CDTF">2019-05-13T19:22:23Z</dcterms:created>
  <dcterms:modified xsi:type="dcterms:W3CDTF">2024-10-07T18:11:44Z</dcterms:modified>
</cp:coreProperties>
</file>